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87" r:id="rId10"/>
    <p:sldId id="353" r:id="rId11"/>
    <p:sldId id="354" r:id="rId12"/>
    <p:sldId id="388" r:id="rId13"/>
    <p:sldId id="355" r:id="rId14"/>
    <p:sldId id="356" r:id="rId15"/>
    <p:sldId id="357" r:id="rId16"/>
    <p:sldId id="358" r:id="rId17"/>
    <p:sldId id="359" r:id="rId18"/>
    <p:sldId id="379" r:id="rId19"/>
    <p:sldId id="1214" r:id="rId20"/>
    <p:sldId id="366" r:id="rId21"/>
    <p:sldId id="367" r:id="rId22"/>
    <p:sldId id="368" r:id="rId23"/>
    <p:sldId id="385" r:id="rId24"/>
    <p:sldId id="370" r:id="rId25"/>
    <p:sldId id="369" r:id="rId26"/>
    <p:sldId id="386" r:id="rId27"/>
    <p:sldId id="371" r:id="rId28"/>
    <p:sldId id="372" r:id="rId29"/>
    <p:sldId id="373" r:id="rId30"/>
    <p:sldId id="1256" r:id="rId31"/>
    <p:sldId id="374" r:id="rId32"/>
    <p:sldId id="1257" r:id="rId33"/>
    <p:sldId id="375" r:id="rId34"/>
    <p:sldId id="1258" r:id="rId35"/>
    <p:sldId id="376" r:id="rId36"/>
    <p:sldId id="377" r:id="rId37"/>
    <p:sldId id="389" r:id="rId38"/>
    <p:sldId id="390" r:id="rId39"/>
    <p:sldId id="391" r:id="rId40"/>
    <p:sldId id="392" r:id="rId41"/>
    <p:sldId id="393" r:id="rId42"/>
    <p:sldId id="378" r:id="rId43"/>
    <p:sldId id="1274" r:id="rId44"/>
    <p:sldId id="1277" r:id="rId45"/>
    <p:sldId id="380" r:id="rId46"/>
    <p:sldId id="382" r:id="rId47"/>
    <p:sldId id="383" r:id="rId48"/>
    <p:sldId id="381" r:id="rId49"/>
    <p:sldId id="394" r:id="rId50"/>
    <p:sldId id="384" r:id="rId51"/>
    <p:sldId id="395" r:id="rId52"/>
    <p:sldId id="396" r:id="rId53"/>
    <p:sldId id="1215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92170"/>
  </p:normalViewPr>
  <p:slideViewPr>
    <p:cSldViewPr snapToGrid="0" snapToObjects="1">
      <p:cViewPr varScale="1">
        <p:scale>
          <a:sx n="79" d="100"/>
          <a:sy n="79" d="100"/>
        </p:scale>
        <p:origin x="1848" y="200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2020/10/5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Hung-</a:t>
            </a:r>
            <a:r>
              <a:rPr lang="en-US" dirty="0" err="1">
                <a:solidFill>
                  <a:schemeClr val="tx1"/>
                </a:solidFill>
              </a:rPr>
              <a:t>Hsuan</a:t>
            </a:r>
            <a:r>
              <a:rPr lang="en-US" dirty="0">
                <a:solidFill>
                  <a:schemeClr val="tx1"/>
                </a:solidFill>
              </a:rPr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and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4300" dirty="0"/>
                  <a:t>The probability of the value of </a:t>
                </a:r>
                <a:r>
                  <a:rPr lang="en-US" sz="4300" i="1" dirty="0"/>
                  <a:t>y</a:t>
                </a:r>
                <a:endParaRPr lang="en-US" altLang="en-US" sz="4300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9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9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9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3900" b="1" i="0" smtClean="0">
                                <a:latin typeface="Cambria Math" charset="0"/>
                              </a:rPr>
                              <m:t>𝐱</m:t>
                            </m:r>
                          </m:sup>
                        </m:sSup>
                      </m:den>
                    </m:f>
                  </m:oMath>
                </a14:m>
                <a:endParaRPr lang="en-US" sz="39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en-US" sz="3900" i="1">
                            <a:latin typeface="Cambria Math" charset="0"/>
                          </a:rPr>
                          <m:t>=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en-US" sz="3900" i="1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1−</m:t>
                    </m:r>
                    <m:r>
                      <a:rPr lang="en-US" altLang="en-US" sz="39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>
                            <a:latin typeface="Cambria Math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en-US" sz="3900" dirty="0"/>
              </a:p>
              <a:p>
                <a:pPr marL="650229" lvl="1" indent="0">
                  <a:buNone/>
                </a:pPr>
                <a:r>
                  <a:rPr lang="en-US" sz="3900" dirty="0"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en-US" sz="39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en-US" sz="3900" i="1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𝑓</m:t>
                    </m:r>
                    <m:sSup>
                      <m:sSup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9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900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en-US" sz="3900" dirty="0"/>
              </a:p>
              <a:p>
                <a:r>
                  <a:rPr lang="en-US" sz="4300" dirty="0"/>
                  <a:t>If we have </a:t>
                </a:r>
                <a:r>
                  <a:rPr lang="en-US" sz="4300" i="1" dirty="0"/>
                  <a:t>n</a:t>
                </a:r>
                <a:r>
                  <a:rPr lang="en-US" sz="4300" dirty="0"/>
                  <a:t> independent training samples, the likelihood of the parameter </a:t>
                </a:r>
                <a14:m>
                  <m:oMath xmlns:m="http://schemas.openxmlformats.org/officeDocument/2006/math">
                    <m:r>
                      <a:rPr lang="en-US" altLang="en-US" sz="43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300" dirty="0"/>
                  <a:t> is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en-US" sz="3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9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en-US" sz="39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en-US" sz="3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en-US" sz="3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9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9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9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900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9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sz="3900" b="0" i="1" smtClean="0">
                            <a:latin typeface="Cambria Math" charset="0"/>
                          </a:rPr>
                          <m:t>(1−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900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9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39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: the </a:t>
                </a:r>
                <a:r>
                  <a:rPr lang="en-US" sz="3600" dirty="0" err="1"/>
                  <a:t>ith</a:t>
                </a:r>
                <a:r>
                  <a:rPr lang="en-US" sz="3600" dirty="0"/>
                  <a:t> training instance (a vector);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: the </a:t>
                </a:r>
                <a:r>
                  <a:rPr lang="en-US" sz="3600" dirty="0" err="1"/>
                  <a:t>ith</a:t>
                </a:r>
                <a:r>
                  <a:rPr lang="en-US" sz="3600" dirty="0"/>
                  <a:t> training label (a scalar)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7" t="-1610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and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6436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4000" dirty="0"/>
                  <a:t>We want to find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  <m:r>
                      <a:rPr lang="en-US" altLang="en-US" sz="4000" b="1" i="0" smtClean="0">
                        <a:latin typeface="Cambria Math" charset="0"/>
                      </a:rPr>
                      <m:t>=</m:t>
                    </m:r>
                    <m:r>
                      <a:rPr lang="en-US" altLang="en-US" sz="40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4000" b="1" i="0" smtClean="0">
                        <a:latin typeface="Cambria Math" charset="0"/>
                      </a:rPr>
                      <m:t>,</m:t>
                    </m:r>
                    <m:r>
                      <a:rPr lang="en-US" altLang="en-US" sz="4000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4000" b="1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4000" dirty="0"/>
                  <a:t> to maximize the likelihood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800" b="1" i="0" smtClean="0">
                          <a:latin typeface="Cambria Math" charset="0"/>
                        </a:rPr>
                        <m:t>𝛉</m:t>
                      </m:r>
                      <m:r>
                        <a:rPr lang="en-US" altLang="en-US" sz="2800" b="0" i="1" smtClean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is-I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  <a:p>
                <a:r>
                  <a:rPr lang="en-US" sz="4000" dirty="0"/>
                  <a:t>The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000" dirty="0"/>
                  <a:t> to maximize the likelihood is the same as the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000" dirty="0"/>
                  <a:t> to maximize the log-likelihood</a:t>
                </a:r>
              </a:p>
              <a:p>
                <a:pPr lvl="1"/>
                <a:r>
                  <a:rPr lang="en-US" sz="3200" dirty="0"/>
                  <a:t>Log function monotonically increasing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1" i="0">
                          <a:latin typeface="Cambria Math" charset="0"/>
                        </a:rPr>
                        <m:t>𝛉</m:t>
                      </m:r>
                      <m:r>
                        <a:rPr lang="en-US" altLang="en-US" sz="36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en-US" sz="3200" b="0" i="0" smtClean="0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ℓ(</m:t>
                              </m:r>
                              <m:r>
                                <a:rPr lang="en-US" altLang="en-US" sz="32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200" b="1" i="0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2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200" b="1" i="0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6436925"/>
              </a:xfrm>
              <a:blipFill rotWithShape="0">
                <a:blip r:embed="rId2"/>
                <a:stretch>
                  <a:fillRect l="-151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2" y="5276576"/>
            <a:ext cx="3269132" cy="260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log-likelihood?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multiplications to summations</a:t>
            </a:r>
          </a:p>
          <a:p>
            <a:pPr lvl="1"/>
            <a:r>
              <a:rPr lang="en-US" dirty="0"/>
              <a:t>Summations are faster than multiplications</a:t>
            </a:r>
          </a:p>
          <a:p>
            <a:pPr lvl="1"/>
            <a:r>
              <a:rPr lang="en-US" dirty="0"/>
              <a:t>Numerically, multiplying many tiny numbers tend to underflow; multiplying many huge numbers tend to overflow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r>
                      <a:rPr lang="en-US" altLang="en-US" sz="66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Method 1: closed form solution</a:t>
                </a:r>
              </a:p>
              <a:p>
                <a:pPr lvl="1"/>
                <a:r>
                  <a:rPr lang="en-US" dirty="0"/>
                  <a:t>Unfortunately, there is no closed form solution for logistic regression</a:t>
                </a:r>
              </a:p>
              <a:p>
                <a:r>
                  <a:rPr lang="en-US" dirty="0"/>
                  <a:t>Method 2: gradient descent</a:t>
                </a:r>
              </a:p>
              <a:p>
                <a:pPr lvl="1"/>
                <a:r>
                  <a:rPr lang="en-US" dirty="0"/>
                  <a:t>Set the loss function as </a:t>
                </a:r>
                <a14:m>
                  <m:oMath xmlns:m="http://schemas.openxmlformats.org/officeDocument/2006/math">
                    <m:r>
                      <a:rPr lang="en-US" altLang="en-US" sz="4000">
                        <a:latin typeface="Cambria Math" charset="0"/>
                      </a:rPr>
                      <m:t>−</m:t>
                    </m:r>
                    <m:r>
                      <a:rPr lang="en-US" altLang="en-US" sz="4000" i="1">
                        <a:latin typeface="Cambria Math" charset="0"/>
                      </a:rPr>
                      <m:t>ℓ(</m:t>
                    </m:r>
                    <m:r>
                      <a:rPr lang="en-US" altLang="en-US" sz="4000" b="1">
                        <a:latin typeface="Cambria Math" charset="0"/>
                      </a:rPr>
                      <m:t>𝛉</m:t>
                    </m:r>
                    <m:r>
                      <a:rPr lang="en-US" altLang="en-US" sz="40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Assign random values to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Gradually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3600">
                        <a:latin typeface="Cambria Math" charset="0"/>
                      </a:rPr>
                      <m:t>−</m:t>
                    </m:r>
                    <m:r>
                      <a:rPr lang="en-US" altLang="en-US" sz="3600" i="1">
                        <a:latin typeface="Cambria Math" charset="0"/>
                      </a:rPr>
                      <m:t>ℓ(</m:t>
                    </m:r>
                    <m:r>
                      <a:rPr lang="en-US" altLang="en-US" sz="3600" b="1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becomes smaller</a:t>
                </a:r>
              </a:p>
              <a:p>
                <a:r>
                  <a:rPr lang="en-US" dirty="0"/>
                  <a:t>Method 3: gradient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ascent</a:t>
                </a:r>
              </a:p>
              <a:p>
                <a:pPr lvl="1"/>
                <a:r>
                  <a:rPr lang="en-US" dirty="0"/>
                  <a:t>Assign random values to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Gradually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4000" i="1">
                        <a:latin typeface="Cambria Math" charset="0"/>
                      </a:rPr>
                      <m:t>ℓ(</m:t>
                    </m:r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  <m:r>
                      <a:rPr lang="en-US" altLang="en-US" sz="4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becomes larger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charset="0"/>
                      </a:rPr>
                      <m:t>ℓ(</m:t>
                    </m:r>
                    <m:r>
                      <a:rPr lang="en-US" altLang="en-US" sz="3600" b="1" i="0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concave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  <a:blipFill>
                <a:blip r:embed="rId3"/>
                <a:stretch>
                  <a:fillRect l="-1823" t="-3180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1976718" y="4208928"/>
            <a:ext cx="0" cy="2754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1976718" y="6963239"/>
            <a:ext cx="7391400" cy="645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7"/>
              <p:cNvSpPr txBox="1">
                <a:spLocks noChangeArrowheads="1"/>
              </p:cNvSpPr>
              <p:nvPr/>
            </p:nvSpPr>
            <p:spPr bwMode="auto">
              <a:xfrm>
                <a:off x="935027" y="3883005"/>
                <a:ext cx="108632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kern="1200">
                          <a:latin typeface="Cambria Math" charset="0"/>
                          <a:ea typeface="Courier" charset="0"/>
                          <a:cs typeface="Courier" charset="0"/>
                        </a:rPr>
                        <m:t>ℓ</m:t>
                      </m:r>
                      <m:d>
                        <m:dPr>
                          <m:ctrlPr>
                            <a:rPr lang="en-US" sz="3200" b="1" i="1" kern="1200"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r>
                            <a:rPr lang="en-US" sz="3200" b="1" kern="1200"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sz="3200" i="1" kern="12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2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027" y="3883005"/>
                <a:ext cx="108632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8"/>
          <p:cNvSpPr txBox="1">
            <a:spLocks noChangeArrowheads="1"/>
          </p:cNvSpPr>
          <p:nvPr/>
        </p:nvSpPr>
        <p:spPr bwMode="auto">
          <a:xfrm>
            <a:off x="6130758" y="7039996"/>
            <a:ext cx="4619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l-GR" sz="3200" i="1" kern="1200" dirty="0">
                <a:latin typeface="Times New Roman" pitchFamily="18" charset="0"/>
                <a:ea typeface="MS PGothic" pitchFamily="34" charset="-128"/>
              </a:rPr>
              <a:t>θ</a:t>
            </a:r>
            <a:r>
              <a:rPr lang="en-US" sz="3200" i="1" kern="1200" baseline="-25000" dirty="0" err="1">
                <a:latin typeface="Times New Roman" pitchFamily="18" charset="0"/>
                <a:ea typeface="MS PGothic" pitchFamily="34" charset="-128"/>
              </a:rPr>
              <a:t>i</a:t>
            </a:r>
            <a:endParaRPr lang="en-US" sz="3200" i="1" kern="1200" baseline="-25000" dirty="0"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>
            <a:off x="4186931" y="4506719"/>
            <a:ext cx="1419507" cy="1668740"/>
          </a:xfrm>
          <a:prstGeom prst="line">
            <a:avLst/>
          </a:prstGeom>
          <a:solidFill>
            <a:srgbClr val="6699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7198529" y="4613234"/>
            <a:ext cx="1160640" cy="1529094"/>
          </a:xfrm>
          <a:prstGeom prst="line">
            <a:avLst/>
          </a:prstGeom>
          <a:solidFill>
            <a:srgbClr val="6699FF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610181" y="4578435"/>
                <a:ext cx="3635608" cy="1643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kern="1200" dirty="0">
                    <a:latin typeface="Times New Roman" pitchFamily="18" charset="0"/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120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kern="120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</m:t>
                    </m:r>
                    <m:d>
                      <m:dPr>
                        <m:ctrlPr>
                          <a:rPr lang="en-US" sz="2800" b="1" i="1" kern="120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</m:d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&lt;</m:t>
                    </m:r>
                    <m:r>
                      <a:rPr lang="en-US" sz="280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sz="2800" b="1" kern="1200" dirty="0">
                    <a:latin typeface="Times New Roman" pitchFamily="18" charset="0"/>
                    <a:ea typeface="MS PGothic" pitchFamily="34" charset="-128"/>
                  </a:rPr>
                  <a:t>,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we should decrease </a:t>
                </a:r>
                <a:r>
                  <a:rPr lang="el-GR" sz="2800" i="1" kern="1200" dirty="0">
                    <a:latin typeface="Times New Roman" pitchFamily="18" charset="0"/>
                    <a:ea typeface="MS PGothic" pitchFamily="34" charset="-128"/>
                  </a:rPr>
                  <a:t>θ</a:t>
                </a:r>
                <a:r>
                  <a:rPr lang="en-US" sz="2800" i="1" kern="1200" baseline="-25000" dirty="0" err="1">
                    <a:latin typeface="Times New Roman" pitchFamily="18" charset="0"/>
                    <a:ea typeface="MS PGothic" pitchFamily="34" charset="-128"/>
                  </a:rPr>
                  <a:t>i</a:t>
                </a:r>
                <a:r>
                  <a:rPr lang="en-US" sz="2800" i="1" kern="1200" dirty="0">
                    <a:latin typeface="Times New Roman" pitchFamily="18" charset="0"/>
                    <a:ea typeface="MS PGothic" pitchFamily="34" charset="-128"/>
                  </a:rPr>
                  <a:t>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to make </a:t>
                </a:r>
                <a14:m>
                  <m:oMath xmlns:m="http://schemas.openxmlformats.org/officeDocument/2006/math"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ℓ(</m:t>
                    </m:r>
                    <m:r>
                      <a:rPr lang="en-US" sz="2800" b="1" i="0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𝛉</m:t>
                    </m:r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 larger</a:t>
                </a:r>
                <a:endParaRPr lang="en-US" sz="2800" kern="1200" baseline="-250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81" y="4578435"/>
                <a:ext cx="3635608" cy="1643720"/>
              </a:xfrm>
              <a:prstGeom prst="rect">
                <a:avLst/>
              </a:prstGeom>
              <a:blipFill rotWithShape="0">
                <a:blip r:embed="rId3"/>
                <a:stretch>
                  <a:fillRect l="-3350" r="-335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 bwMode="auto">
          <a:xfrm rot="20376987">
            <a:off x="4571740" y="4678220"/>
            <a:ext cx="3528130" cy="3564555"/>
          </a:xfrm>
          <a:prstGeom prst="arc">
            <a:avLst>
              <a:gd name="adj1" fmla="val 12604175"/>
              <a:gd name="adj2" fmla="val 948732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469359" y="3332347"/>
                <a:ext cx="3635608" cy="1643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kern="1200" dirty="0">
                    <a:latin typeface="Times New Roman" pitchFamily="18" charset="0"/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120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kern="120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</m:t>
                    </m:r>
                    <m:d>
                      <m:dPr>
                        <m:ctrlPr>
                          <a:rPr lang="en-US" sz="2800" b="1" i="1" kern="120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</m:d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&gt;</m:t>
                    </m:r>
                    <m:r>
                      <a:rPr lang="en-US" sz="280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sz="2800" b="1" kern="1200" dirty="0">
                    <a:latin typeface="Times New Roman" pitchFamily="18" charset="0"/>
                    <a:ea typeface="MS PGothic" pitchFamily="34" charset="-128"/>
                  </a:rPr>
                  <a:t>,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we should increase </a:t>
                </a:r>
                <a:r>
                  <a:rPr lang="el-GR" sz="2800" i="1" kern="1200" dirty="0">
                    <a:latin typeface="Times New Roman" pitchFamily="18" charset="0"/>
                    <a:ea typeface="MS PGothic" pitchFamily="34" charset="-128"/>
                  </a:rPr>
                  <a:t>θ</a:t>
                </a:r>
                <a:r>
                  <a:rPr lang="en-US" sz="2800" i="1" kern="1200" baseline="-25000" dirty="0" err="1">
                    <a:latin typeface="Times New Roman" pitchFamily="18" charset="0"/>
                    <a:ea typeface="MS PGothic" pitchFamily="34" charset="-128"/>
                  </a:rPr>
                  <a:t>i</a:t>
                </a:r>
                <a:r>
                  <a:rPr lang="en-US" sz="2800" i="1" kern="1200" dirty="0">
                    <a:latin typeface="Times New Roman" pitchFamily="18" charset="0"/>
                    <a:ea typeface="MS PGothic" pitchFamily="34" charset="-128"/>
                  </a:rPr>
                  <a:t>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to make </a:t>
                </a:r>
                <a14:m>
                  <m:oMath xmlns:m="http://schemas.openxmlformats.org/officeDocument/2006/math"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ℓ(</m:t>
                    </m:r>
                    <m:r>
                      <a:rPr lang="en-US" sz="2800" b="1" i="0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𝛉</m:t>
                    </m:r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 larger</a:t>
                </a:r>
                <a:endParaRPr lang="en-US" sz="2800" kern="1200" baseline="-250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359" y="3332347"/>
                <a:ext cx="3635608" cy="1643720"/>
              </a:xfrm>
              <a:prstGeom prst="rect">
                <a:avLst/>
              </a:prstGeom>
              <a:blipFill rotWithShape="0">
                <a:blip r:embed="rId4"/>
                <a:stretch>
                  <a:fillRect l="-3356" r="-3523" b="-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5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 of a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=−1</m:t>
                    </m:r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altLang="en-US" sz="3600" b="0" dirty="0"/>
                </a:br>
                <a:r>
                  <a:rPr lang="en-US" altLang="en-US" sz="3600" b="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i="1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en-US" sz="3600" i="1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br>
                  <a:rPr lang="en-US" altLang="en-US" sz="3600" b="0" dirty="0"/>
                </a:br>
                <a:r>
                  <a:rPr lang="en-US" altLang="en-US" sz="3600" b="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36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 bwMode="auto">
              <a:xfrm>
                <a:off x="968188" y="6431478"/>
                <a:ext cx="8803341" cy="203010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ja-JP" sz="4000" b="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en-US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4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4000" b="0" dirty="0">
                    <a:solidFill>
                      <a:srgbClr val="FF0000"/>
                    </a:solidFill>
                  </a:rPr>
                  <a:t> is the logistic function, then:</a:t>
                </a:r>
              </a:p>
              <a:p>
                <a:pPr eaLnBrk="1" hangingPunct="1"/>
                <a:endParaRPr lang="en-US" altLang="en-US" sz="4000" b="0" dirty="0">
                  <a:solidFill>
                    <a:srgbClr val="FF0000"/>
                  </a:solidFill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4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en-US" sz="4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188" y="6431478"/>
                <a:ext cx="8803341" cy="2030108"/>
              </a:xfrm>
              <a:prstGeom prst="rect">
                <a:avLst/>
              </a:prstGeom>
              <a:blipFill rotWithShape="0">
                <a:blip r:embed="rId3"/>
                <a:stretch>
                  <a:fillRect t="-5075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Derivative of the log-likelihood function </a:t>
                </a:r>
                <a14:m>
                  <m:oMath xmlns:m="http://schemas.openxmlformats.org/officeDocument/2006/math">
                    <m:r>
                      <a:rPr lang="en-US" altLang="en-US" sz="6600" i="1">
                        <a:latin typeface="Cambria Math" charset="0"/>
                      </a:rPr>
                      <m:t>ℓ(</m:t>
                    </m:r>
                    <m:r>
                      <a:rPr lang="en-US" altLang="en-US" sz="6600" b="1" i="0">
                        <a:latin typeface="Cambria Math" charset="0"/>
                      </a:rPr>
                      <m:t>𝛉</m:t>
                    </m:r>
                    <m:r>
                      <a:rPr lang="en-US" altLang="en-US" sz="66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00" t="-17228" r="-3854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3316675"/>
                <a:ext cx="11704320" cy="6436925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600" b="1" i="0" smtClean="0">
                              <a:latin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6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6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3600" b="1" i="0" smtClean="0">
                                                  <a:latin typeface="Cambria Math" charset="0"/>
                                                </a:rPr>
                                                <m:t>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3600" b="0" i="1" smtClean="0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600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6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sz="3600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⇒</m:t>
                      </m:r>
                      <m:f>
                        <m:fPr>
                          <m:ctrlP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600" b="1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num>
                        <m:den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lit/>
                                    </m:rP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en-US" sz="36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altLang="en-US" sz="3600" b="0" i="1" dirty="0">
                    <a:solidFill>
                      <a:srgbClr val="00B0F0"/>
                    </a:solidFill>
                    <a:latin typeface="Cambria Math" charset="0"/>
                  </a:rPr>
                </a:br>
                <a:r>
                  <a:rPr lang="en-US" altLang="en-US" sz="3600" b="0" i="1" dirty="0">
                    <a:solidFill>
                      <a:srgbClr val="00B0F0"/>
                    </a:solidFill>
                    <a:latin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6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(1−</m:t>
                                    </m:r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m:rPr>
                                    <m:lit/>
                                  </m:r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3600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𝛉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en-US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br>
                  <a:rPr lang="en-US" altLang="en-US" sz="3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en-US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 i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altLang="en-US" sz="360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36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en-US" sz="36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</a:br>
                <a:r>
                  <a:rPr lang="en-US" altLang="en-US" sz="36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6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en-US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altLang="en-US" sz="3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altLang="en-US" sz="3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36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3316675"/>
                <a:ext cx="11704320" cy="6436925"/>
              </a:xfrm>
              <a:blipFill>
                <a:blip r:embed="rId3"/>
                <a:stretch>
                  <a:fillRect l="-5200" t="-14961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2400" y="2270799"/>
                <a:ext cx="4921860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0" y="2270799"/>
                <a:ext cx="4921860" cy="8517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8139953" y="3122507"/>
            <a:ext cx="823377" cy="391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8963330" y="3122507"/>
            <a:ext cx="2099117" cy="391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gradient ascend to find</a:t>
                </a:r>
                <a:r>
                  <a:rPr lang="en-US" altLang="en-US" sz="60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6000" b="1">
                        <a:latin typeface="Cambria Math" charset="0"/>
                      </a:rPr>
                      <m:t>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1327971"/>
              </a:xfrm>
            </p:spPr>
            <p:txBody>
              <a:bodyPr/>
              <a:lstStyle/>
              <a:p>
                <a:r>
                  <a:rPr lang="en-US" sz="4800" dirty="0"/>
                  <a:t>Matrix form: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4800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altLang="en-US" sz="4800" i="1">
                            <a:latin typeface="Cambria Math" charset="0"/>
                          </a:rPr>
                          <m:t>ℓ</m:t>
                        </m:r>
                        <m:d>
                          <m:dPr>
                            <m:ctrlPr>
                              <a:rPr lang="en-US" alt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800" b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en-US" sz="4800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altLang="en-US" sz="4800" b="1" i="0" smtClean="0">
                            <a:latin typeface="Cambria Math" charset="0"/>
                          </a:rPr>
                          <m:t>𝛉</m:t>
                        </m:r>
                      </m:den>
                    </m:f>
                    <m:r>
                      <a:rPr lang="en-US" altLang="en-US" sz="4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800" b="1" i="0" smtClean="0">
                                <a:latin typeface="Cambria Math" charset="0"/>
                              </a:rPr>
                              <m:t>𝐲</m:t>
                            </m:r>
                            <m:r>
                              <a:rPr lang="en-US" altLang="en-US" sz="4800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4800" b="1" i="0" smtClean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en-US" sz="4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sz="4800" b="1" i="0" smtClean="0">
                        <a:latin typeface="Cambria Math" charset="0"/>
                      </a:rPr>
                      <m:t>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1327971"/>
              </a:xfrm>
              <a:blipFill rotWithShape="0">
                <a:blip r:embed="rId3"/>
                <a:stretch>
                  <a:fillRect l="-2188"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650240" y="4105834"/>
                <a:ext cx="11704320" cy="2822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87672" indent="-487672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45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6623" indent="-406394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9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25575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7580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3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7626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49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72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95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spcBef>
                    <a:spcPts val="0"/>
                  </a:spcBef>
                  <a:defRPr/>
                </a:pPr>
                <a:r>
                  <a:rPr lang="en-US" sz="4800" dirty="0"/>
                  <a:t>Gradient ascent algorithm:</a:t>
                </a:r>
              </a:p>
              <a:p>
                <a:pPr lvl="1" defTabSz="914400">
                  <a:spcBef>
                    <a:spcPts val="0"/>
                  </a:spcBef>
                  <a:defRPr/>
                </a:pPr>
                <a:r>
                  <a:rPr lang="en-US" sz="423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44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44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44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4400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4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𝛻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  <a:ea typeface="Courier" charset="0"/>
                                        <a:cs typeface="Courier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1" i="0" smtClean="0">
                                        <a:latin typeface="Cambria Math" charset="0"/>
                                        <a:ea typeface="Courier" charset="0"/>
                                        <a:cs typeface="Courier" charset="0"/>
                                      </a:rPr>
                                      <m:t>𝛉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4400" b="0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𝛻</m:t>
                                </m:r>
                                <m:r>
                                  <a:rPr lang="en-US" sz="4400" b="1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4231" dirty="0"/>
              </a:p>
              <a:p>
                <a:pPr defTabSz="914400">
                  <a:spcBef>
                    <a:spcPts val="0"/>
                  </a:spcBef>
                  <a:defRPr/>
                </a:pPr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1    Repeat until converge {</a:t>
                </a: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2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accPr>
                      <m:e>
                        <m:r>
                          <a:rPr lang="en-US" sz="36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acc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1</m:t>
                    </m:r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/(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1</m:t>
                    </m:r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𝑒</m:t>
                        </m:r>
                      </m:e>
                      <m:sup>
                        <m:r>
                          <a:rPr lang="en-US" sz="3600" b="1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sup>
                    </m:sSup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3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36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3600" b="1" i="0" smtClean="0">
                        <a:latin typeface="Cambria Math" charset="0"/>
                        <a:ea typeface="Courier" charset="0"/>
                        <a:cs typeface="Courier" charset="0"/>
                      </a:rPr>
                      <m:t>𝐲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acc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acc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4    }</a:t>
                </a:r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4105834"/>
                <a:ext cx="11704320" cy="2822601"/>
              </a:xfrm>
              <a:prstGeom prst="rect">
                <a:avLst/>
              </a:prstGeom>
              <a:blipFill rotWithShape="0">
                <a:blip r:embed="rId4"/>
                <a:stretch>
                  <a:fillRect l="-2188" t="-4752" b="-77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0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entropy and log-likelihood of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Maximize the log-likelihood function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3600" b="1" i="0" smtClean="0">
                        <a:latin typeface="Cambria Math" charset="0"/>
                      </a:rPr>
                      <m:t>𝛉</m:t>
                    </m:r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4000" dirty="0"/>
              </a:p>
              <a:p>
                <a:endParaRPr lang="en-US" dirty="0"/>
              </a:p>
              <a:p>
                <a:r>
                  <a:rPr lang="en-US" dirty="0"/>
                  <a:t>This is the same as minimizing the negative of the 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600" b="1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en-US" sz="36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called the “</a:t>
                </a:r>
                <a:r>
                  <a:rPr lang="en-US" b="1" dirty="0">
                    <a:solidFill>
                      <a:srgbClr val="FF0000"/>
                    </a:solidFill>
                  </a:rPr>
                  <a:t>cross entropy loss</a:t>
                </a:r>
                <a:r>
                  <a:rPr lang="en-US" dirty="0"/>
                  <a:t>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1" t="-1894"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4000" b="1" dirty="0"/>
                  <a:t>Cross entropy loss</a:t>
                </a:r>
                <a:r>
                  <a:rPr lang="en-US" sz="4000" dirty="0"/>
                  <a:t>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altLang="en-US" sz="3600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en-US" sz="3600" i="1">
                        <a:latin typeface="Cambria Math" charset="0"/>
                      </a:rPr>
                      <m:t>∑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3600" i="1" dirty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en-US" sz="36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m:rPr>
                        <m:nor/>
                      </m:rPr>
                      <a:rPr lang="en-US" sz="3600" dirty="0"/>
                      <m:t>, </m:t>
                    </m:r>
                    <m:r>
                      <m:rPr>
                        <m:nor/>
                      </m:rPr>
                      <a:rPr lang="en-US" sz="3600" dirty="0"/>
                      <m:t>where</m:t>
                    </m:r>
                  </m:oMath>
                </a14:m>
                <a:endParaRPr lang="en-US" sz="3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20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b="1" dirty="0">
                  <a:latin typeface="Cambria Math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en-US" sz="36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4000" dirty="0"/>
                  <a:t>Check: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ℓ→∞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</m:t>
                    </m:r>
                    <m:r>
                      <a:rPr lang="en-US" altLang="en-US" sz="36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1575" b="-39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9D4E-F895-3540-9F25-EB920AC67528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10/5/20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5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by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tumor size (feature) to predict tumor type (binary label: malignant or not)</a:t>
            </a:r>
          </a:p>
          <a:p>
            <a:pPr lvl="1"/>
            <a:r>
              <a:rPr lang="en-US" dirty="0"/>
              <a:t>We’ve learned linear regression</a:t>
            </a:r>
            <a:r>
              <a:rPr lang="is-IS" dirty="0"/>
              <a:t>… can we leverage on such a model?</a:t>
            </a:r>
          </a:p>
          <a:p>
            <a:pPr lvl="2"/>
            <a:r>
              <a:rPr lang="is-IS" dirty="0"/>
              <a:t>If </a:t>
            </a:r>
            <a:r>
              <a:rPr lang="is-IS" i="1" dirty="0"/>
              <a:t>f</a:t>
            </a:r>
            <a:r>
              <a:rPr lang="is-IS" dirty="0"/>
              <a:t>(</a:t>
            </a:r>
            <a:r>
              <a:rPr lang="is-IS" i="1" dirty="0"/>
              <a:t>x</a:t>
            </a:r>
            <a:r>
              <a:rPr lang="is-IS" dirty="0"/>
              <a:t>) &gt; 0.5 </a:t>
            </a:r>
            <a:r>
              <a:rPr lang="is-IS" dirty="0">
                <a:sym typeface="Wingdings"/>
              </a:rPr>
              <a:t> Y, otherwise N</a:t>
            </a:r>
            <a:endParaRPr lang="is-I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66" y="6052594"/>
            <a:ext cx="7150100" cy="34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E68D0-AB1F-4E47-9498-41AFE5DEDA59}"/>
                  </a:ext>
                </a:extLst>
              </p:cNvPr>
              <p:cNvSpPr txBox="1"/>
              <p:nvPr/>
            </p:nvSpPr>
            <p:spPr>
              <a:xfrm>
                <a:off x="8820574" y="5487284"/>
                <a:ext cx="35139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E68D0-AB1F-4E47-9498-41AFE5DED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574" y="5487284"/>
                <a:ext cx="3513975" cy="646331"/>
              </a:xfrm>
              <a:prstGeom prst="rect">
                <a:avLst/>
              </a:prstGeom>
              <a:blipFill>
                <a:blip r:embed="rId3"/>
                <a:stretch>
                  <a:fillRect l="-2888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8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Original goal: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b="1">
                          <a:latin typeface="Cambria Math" charset="0"/>
                        </a:rPr>
                        <m:t>𝛉</m:t>
                      </m:r>
                      <m:r>
                        <a:rPr lang="en-US" altLang="en-US" sz="32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8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800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8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8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3200" dirty="0"/>
              </a:p>
              <a:p>
                <a:r>
                  <a:rPr lang="en-US" sz="3200" dirty="0"/>
                  <a:t>We also want </a:t>
                </a: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200" dirty="0"/>
                  <a:t>’s to be small (prevent overfitting)</a:t>
                </a:r>
              </a:p>
              <a:p>
                <a:r>
                  <a:rPr lang="en-US" sz="3200" dirty="0"/>
                  <a:t>New goal: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800" b="1">
                          <a:latin typeface="Cambria Math" charset="0"/>
                        </a:rPr>
                        <m:t>𝛉</m:t>
                      </m:r>
                      <m:r>
                        <a:rPr lang="en-US" altLang="en-US" sz="28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∑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en-US" sz="28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en-US" sz="2800" b="1">
                                                          <a:latin typeface="Cambria Math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en-US" sz="2800" i="1"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en-US" sz="28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en-US" sz="2800" b="1">
                                                          <a:latin typeface="Cambria Math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en-US" sz="2800" i="1"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en-US" sz="280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Penalize high weights, like we did in linear regression!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8" t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Derivative of </a:t>
                </a:r>
                <a14:m>
                  <m:oMath xmlns:m="http://schemas.openxmlformats.org/officeDocument/2006/math">
                    <m:r>
                      <a:rPr lang="en-US" altLang="en-US" sz="6600" i="1">
                        <a:latin typeface="Cambria Math" charset="0"/>
                      </a:rPr>
                      <m:t>ℓ(</m:t>
                    </m:r>
                    <m:r>
                      <a:rPr lang="en-US" altLang="en-US" sz="6600" b="1">
                        <a:latin typeface="Cambria Math" charset="0"/>
                      </a:rPr>
                      <m:t>𝛉</m:t>
                    </m:r>
                    <m:r>
                      <a:rPr lang="en-US" altLang="en-US" sz="66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200" b="1">
                              <a:latin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3200" b="1">
                                                  <a:latin typeface="Cambria Math" charset="0"/>
                                                </a:rPr>
                                                <m:t>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3200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200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2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200" b="1"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en-US" sz="320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2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⇒</m:t>
                      </m:r>
                      <m:f>
                        <m:f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200" b="1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num>
                        <m:den>
                          <m:r>
                            <a:rPr lang="en-US" altLang="en-US" sz="32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Concept drift</a:t>
            </a:r>
          </a:p>
          <a:p>
            <a:pPr lvl="1"/>
            <a:r>
              <a:rPr lang="en-US" dirty="0"/>
              <a:t>The statistical properties of the target variable change over time</a:t>
            </a:r>
          </a:p>
          <a:p>
            <a:r>
              <a:rPr lang="en-US" dirty="0"/>
              <a:t>Offline (batch) learning</a:t>
            </a:r>
          </a:p>
          <a:p>
            <a:pPr lvl="1"/>
            <a:r>
              <a:rPr lang="en-US" dirty="0"/>
              <a:t>Generate the best predictor by learning on the entire training data set </a:t>
            </a:r>
            <a:r>
              <a:rPr lang="en-US" b="1" i="1" u="sng" dirty="0">
                <a:solidFill>
                  <a:srgbClr val="FF0000"/>
                </a:solidFill>
              </a:rPr>
              <a:t>at once</a:t>
            </a:r>
          </a:p>
          <a:p>
            <a:pPr lvl="1"/>
            <a:r>
              <a:rPr lang="en-US" dirty="0"/>
              <a:t>Need to re-train the model every once a while</a:t>
            </a:r>
          </a:p>
          <a:p>
            <a:r>
              <a:rPr lang="en-US" dirty="0"/>
              <a:t>Online machine learning </a:t>
            </a:r>
          </a:p>
          <a:p>
            <a:pPr lvl="1"/>
            <a:r>
              <a:rPr lang="en-US" dirty="0"/>
              <a:t>Data becomes available in a sequential order</a:t>
            </a:r>
          </a:p>
          <a:p>
            <a:pPr lvl="1"/>
            <a:r>
              <a:rPr lang="en-US" dirty="0"/>
              <a:t>Use the latest data instances to gradually update the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descent/stochastic gradient descent/mini-batch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of them iteratively update the parameters such that the target function gradually becomes smaller</a:t>
            </a:r>
          </a:p>
          <a:p>
            <a:r>
              <a:rPr lang="en-US" dirty="0"/>
              <a:t>If we have </a:t>
            </a:r>
            <a:r>
              <a:rPr lang="en-US" i="1" dirty="0"/>
              <a:t>n</a:t>
            </a:r>
            <a:r>
              <a:rPr lang="en-US" dirty="0"/>
              <a:t> training instances</a:t>
            </a:r>
          </a:p>
          <a:p>
            <a:pPr lvl="1"/>
            <a:r>
              <a:rPr lang="en-US" dirty="0"/>
              <a:t>(Batch) gradient descent: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all</a:t>
            </a:r>
            <a:r>
              <a:rPr lang="en-US" dirty="0"/>
              <a:t> training instances once</a:t>
            </a:r>
          </a:p>
          <a:p>
            <a:pPr lvl="1"/>
            <a:r>
              <a:rPr lang="en-US" dirty="0"/>
              <a:t>Stochastic gradient descent: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one</a:t>
            </a:r>
            <a:r>
              <a:rPr lang="en-US" dirty="0"/>
              <a:t> of </a:t>
            </a:r>
            <a:r>
              <a:rPr lang="en-US" i="1" dirty="0"/>
              <a:t>n</a:t>
            </a:r>
            <a:r>
              <a:rPr lang="en-US" dirty="0"/>
              <a:t> training instances</a:t>
            </a:r>
          </a:p>
          <a:p>
            <a:pPr lvl="1"/>
            <a:r>
              <a:rPr lang="en-US" dirty="0"/>
              <a:t>Mini-batch: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b</a:t>
            </a:r>
            <a:r>
              <a:rPr lang="en-US" dirty="0"/>
              <a:t> training instances (if batch size = </a:t>
            </a:r>
            <a:r>
              <a:rPr lang="en-US" i="1" dirty="0"/>
              <a:t>b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 for online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distribution of the data shifted, the model gradually influenced by the latest data instances</a:t>
            </a:r>
          </a:p>
          <a:p>
            <a:r>
              <a:rPr lang="en-US" dirty="0"/>
              <a:t>SGD can be applied on linear regression and logistic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1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similarities and differences of linear regression and logistic regression</a:t>
            </a:r>
          </a:p>
          <a:p>
            <a:r>
              <a:rPr lang="en-US" dirty="0"/>
              <a:t>What is “cross entropy loss”?</a:t>
            </a:r>
          </a:p>
          <a:p>
            <a:r>
              <a:rPr lang="en-US" dirty="0"/>
              <a:t>How many parameter updates per epoch if we applying SGD on </a:t>
            </a:r>
            <a:r>
              <a:rPr lang="en-US" i="1" dirty="0"/>
              <a:t>n</a:t>
            </a:r>
            <a:r>
              <a:rPr lang="en-US" dirty="0"/>
              <a:t> training instances?</a:t>
            </a:r>
          </a:p>
          <a:p>
            <a:r>
              <a:rPr lang="en-US" dirty="0"/>
              <a:t>Is decision tree classifier an online learning or a batch learning algorithm?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metrics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score</a:t>
            </a:r>
          </a:p>
          <a:p>
            <a:r>
              <a:rPr lang="en-US" dirty="0"/>
              <a:t>Precision recall curve</a:t>
            </a:r>
          </a:p>
          <a:p>
            <a:r>
              <a:rPr lang="en-US" dirty="0"/>
              <a:t>Sensitivity vs specificity</a:t>
            </a:r>
          </a:p>
          <a:p>
            <a:r>
              <a:rPr lang="en-US" dirty="0"/>
              <a:t>ROC curve and AUC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Accuracy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0.5 a good accuracy?</a:t>
                </a:r>
              </a:p>
              <a:p>
                <a:r>
                  <a:rPr lang="en-US" dirty="0"/>
                  <a:t>Is 0.9 a good accuracy?</a:t>
                </a:r>
              </a:p>
              <a:p>
                <a:pPr lvl="1"/>
                <a:r>
                  <a:rPr lang="en-US" dirty="0"/>
                  <a:t>Imbalanced binary classification</a:t>
                </a:r>
              </a:p>
              <a:p>
                <a:r>
                  <a:rPr lang="en-US" dirty="0"/>
                  <a:t>Is </a:t>
                </a:r>
                <a:r>
                  <a:rPr lang="en-US" altLang="zh-TW" dirty="0"/>
                  <a:t>0.1 a bad accuracy?</a:t>
                </a:r>
                <a:endParaRPr lang="en-US" dirty="0"/>
              </a:p>
              <a:p>
                <a:pPr lvl="1"/>
                <a:r>
                  <a:rPr lang="en-US" dirty="0"/>
                  <a:t>Multi-class classification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995620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70" y="2016196"/>
            <a:ext cx="5674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(assume 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745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is highly affected by the extreme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343832"/>
            <a:ext cx="11704320" cy="32718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Observing a very large malignant tumor (or a very small benign tumor) should affect the model</a:t>
            </a:r>
          </a:p>
          <a:p>
            <a:pPr lvl="1"/>
            <a:r>
              <a:rPr lang="en-US" dirty="0"/>
              <a:t>However, linear regression is highly affected by the extreme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5602619"/>
            <a:ext cx="11963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4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10/5/20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2286975" y="7763069"/>
                <a:ext cx="7574509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charset="0"/>
                        </a:rPr>
                        <m:t>Accuracy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20+40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20+10+30+40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975" y="7763069"/>
                <a:ext cx="7574509" cy="1142364"/>
              </a:xfrm>
              <a:prstGeom prst="rect">
                <a:avLst/>
              </a:prstGeom>
              <a:blipFill>
                <a:blip r:embed="rId3"/>
                <a:stretch>
                  <a:fillRect l="-117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92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 of the instances I predicted as “positive”, how many percentage of them are correct?</a:t>
                </a:r>
                <a:endParaRPr lang="en-US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charset="0"/>
                      </a:rPr>
                      <m:t>Precision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TP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Assuming a binary classification task</a:t>
                </a:r>
              </a:p>
              <a:p>
                <a:r>
                  <a:rPr lang="en-US" dirty="0"/>
                  <a:t>Commonly used to evaluate the quality of a search engine</a:t>
                </a:r>
              </a:p>
              <a:p>
                <a:pPr lvl="1"/>
                <a:r>
                  <a:rPr lang="en-US" dirty="0"/>
                  <a:t>How useful the search results are</a:t>
                </a:r>
                <a:endParaRPr lang="en-US" b="0" i="0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10/5/20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3324919" y="7763069"/>
                <a:ext cx="5498621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19" y="7763069"/>
                <a:ext cx="5498621" cy="1142364"/>
              </a:xfrm>
              <a:prstGeom prst="rect">
                <a:avLst/>
              </a:prstGeom>
              <a:blipFill>
                <a:blip r:embed="rId3"/>
                <a:stretch>
                  <a:fillRect l="-69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691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 of all the truly positive instances, how many percentage I correctly predicted?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Recall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TP</m:t>
                        </m:r>
                        <m:r>
                          <a:rPr lang="en-US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A.k.a.: true positive rate (TPR)</a:t>
                </a:r>
              </a:p>
              <a:p>
                <a:r>
                  <a:rPr lang="en-US" dirty="0"/>
                  <a:t>How easy to evaluate recall of a search engine?</a:t>
                </a:r>
                <a:endParaRPr lang="en-US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10/5/20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3825057" y="7763069"/>
                <a:ext cx="4498346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57" y="7763069"/>
                <a:ext cx="4498346" cy="1142364"/>
              </a:xfrm>
              <a:prstGeom prst="rect">
                <a:avLst/>
              </a:prstGeom>
              <a:blipFill>
                <a:blip r:embed="rId3"/>
                <a:stretch>
                  <a:fillRect l="-8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3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a very high precision</a:t>
            </a:r>
          </a:p>
          <a:p>
            <a:pPr lvl="1"/>
            <a:r>
              <a:rPr lang="en-US" dirty="0"/>
              <a:t>Return only the </a:t>
            </a:r>
            <a:r>
              <a:rPr lang="en-US" b="1" i="1" u="sng" dirty="0"/>
              <a:t>most confident</a:t>
            </a:r>
            <a:r>
              <a:rPr lang="en-US" dirty="0"/>
              <a:t> positive instances (# returns is small)</a:t>
            </a:r>
          </a:p>
          <a:p>
            <a:r>
              <a:rPr lang="en-US" dirty="0"/>
              <a:t>If I want a very high recall</a:t>
            </a:r>
          </a:p>
          <a:p>
            <a:pPr lvl="1"/>
            <a:r>
              <a:rPr lang="en-US" dirty="0"/>
              <a:t>Return all the instances (# returns is huge)</a:t>
            </a:r>
          </a:p>
          <a:p>
            <a:r>
              <a:rPr lang="en-US" dirty="0"/>
              <a:t>The two metrics are usually a tradeoff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F1-score considers both precision (</a:t>
                </a:r>
                <a:r>
                  <a:rPr lang="en-US" i="1" dirty="0"/>
                  <a:t>p</a:t>
                </a:r>
                <a:r>
                  <a:rPr lang="en-US" dirty="0"/>
                  <a:t>) and recall (</a:t>
                </a:r>
                <a:r>
                  <a:rPr lang="en-US" i="1" dirty="0"/>
                  <a:t>r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𝑝𝑟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Harmonic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General form (F</a:t>
                </a:r>
                <a:r>
                  <a:rPr lang="el-GR" i="1" baseline="-25000" dirty="0"/>
                  <a:t>β</a:t>
                </a:r>
                <a:r>
                  <a:rPr lang="en-US" dirty="0"/>
                  <a:t> score)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(1+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𝑝𝑟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 r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11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B6A2-55E6-B140-B477-1C7E454C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numerical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F0E73-19C0-8241-BE98-F6823B690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negative samples and 1 positive sample, and a classifier returns everything as positive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Arithmetic mean: 0.5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Harmonic mean: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Penalize the extreme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F0E73-19C0-8241-BE98-F6823B690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1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282FA-E0F2-EB4A-88C4-F44D937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0E928-DCD5-1D48-B032-21478DCF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382-080B-9E48-98A7-4CDE7C58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numerical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98520-E012-6F4F-9E79-4DA4CDC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2C758-6A34-2A4D-AEDB-E6EF0E90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D147B-41A5-6D46-9DC0-D1AF4508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2275841"/>
            <a:ext cx="5321300" cy="474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31F90-60B2-9D42-8DED-9190CB69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2275841"/>
            <a:ext cx="5384800" cy="454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BD728F-398A-2443-B367-311246231782}"/>
              </a:ext>
            </a:extLst>
          </p:cNvPr>
          <p:cNvSpPr txBox="1"/>
          <p:nvPr/>
        </p:nvSpPr>
        <p:spPr>
          <a:xfrm>
            <a:off x="1592311" y="7284960"/>
            <a:ext cx="343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Arithmetic mean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609AF-7C49-094E-BF9D-8D88E5F4EA32}"/>
              </a:ext>
            </a:extLst>
          </p:cNvPr>
          <p:cNvSpPr txBox="1"/>
          <p:nvPr/>
        </p:nvSpPr>
        <p:spPr>
          <a:xfrm>
            <a:off x="8075026" y="7284960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Harmonic mean</a:t>
            </a:r>
          </a:p>
        </p:txBody>
      </p:sp>
    </p:spTree>
    <p:extLst>
      <p:ext uri="{BB962C8B-B14F-4D97-AF65-F5344CB8AC3E}">
        <p14:creationId xmlns:p14="http://schemas.microsoft.com/office/powerpoint/2010/main" val="24221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A2A0-4B03-1349-9E64-A5255EBA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average to be valid, the values have to be in the same scaled units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7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an S-shaped function (instead of linear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2"/>
            <a:ext cx="11704320" cy="2618888"/>
          </a:xfrm>
        </p:spPr>
        <p:txBody>
          <a:bodyPr/>
          <a:lstStyle/>
          <a:p>
            <a:r>
              <a:rPr lang="en-US" dirty="0"/>
              <a:t>If the fitting curve is S-shaped, the attributes with extreme (very large or very small) values will affect very little to the fitted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67466" y="4452121"/>
            <a:ext cx="9774634" cy="4847666"/>
            <a:chOff x="2167466" y="4452121"/>
            <a:chExt cx="9774634" cy="48476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466" y="4452121"/>
              <a:ext cx="9045808" cy="48476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12027" y="4816730"/>
                  <a:ext cx="456772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Linear function: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027" y="4816730"/>
                  <a:ext cx="456772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03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81024" y="5841920"/>
                  <a:ext cx="3461076" cy="13481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800" b="0" dirty="0"/>
                    <a:t>Logistic function: </a:t>
                  </a: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024" y="5841920"/>
                  <a:ext cx="3461076" cy="13481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521" t="-40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2886635" y="5752247"/>
              <a:ext cx="268941" cy="354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2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Example: if a vehicle travels a certain distance </a:t>
                </a:r>
                <a:r>
                  <a:rPr lang="en-US" i="1" dirty="0"/>
                  <a:t>d</a:t>
                </a:r>
                <a:r>
                  <a:rPr lang="en-US" dirty="0"/>
                  <a:t> (e.g., 120km) outbound at a speed </a:t>
                </a:r>
                <a:r>
                  <a:rPr lang="en-US" i="1" dirty="0"/>
                  <a:t>x</a:t>
                </a:r>
                <a:r>
                  <a:rPr lang="en-US" dirty="0"/>
                  <a:t> (e.g., 60 km/h) and returns the same distance at a speed </a:t>
                </a:r>
                <a:r>
                  <a:rPr lang="en-US" i="1" dirty="0"/>
                  <a:t>y</a:t>
                </a:r>
                <a:r>
                  <a:rPr lang="en-US" dirty="0"/>
                  <a:t> (e.g., 20 km/h), </a:t>
                </a:r>
              </a:p>
              <a:p>
                <a:pPr lvl="1"/>
                <a:r>
                  <a:rPr lang="en-US" dirty="0"/>
                  <a:t>Average speed is the harmonic mean of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r>
                  <a:rPr lang="en-US" dirty="0"/>
                  <a:t> (30 km/h), not the arithmetic mean (40 km/h)</a:t>
                </a:r>
              </a:p>
              <a:p>
                <a:pPr lvl="1"/>
                <a:r>
                  <a:rPr lang="en-US" dirty="0"/>
                  <a:t>Km/h need to be compared over the same number of hours, not over the same number of </a:t>
                </a:r>
                <a:r>
                  <a:rPr lang="en-US" dirty="0" err="1"/>
                  <a:t>kms</a:t>
                </a:r>
                <a:endParaRPr lang="en-US" dirty="0"/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33" t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Arithmetic mean of the two are probably not reasonable</a:t>
                </a:r>
              </a:p>
              <a:p>
                <a:pPr lvl="1"/>
                <a:r>
                  <a:rPr lang="en-US" dirty="0"/>
                  <a:t>They are not compared over the unit</a:t>
                </a:r>
              </a:p>
              <a:p>
                <a:r>
                  <a:rPr lang="en-US" dirty="0"/>
                  <a:t>Harmonic mean is probably more appropriate</a:t>
                </a:r>
              </a:p>
              <a:p>
                <a:pPr lvl="1"/>
                <a:r>
                  <a:rPr lang="en-US" dirty="0"/>
                  <a:t>As the semantic of the numerators are the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vs recall, as we vary the threshold of the “confidence”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403" y="4216965"/>
            <a:ext cx="5793068" cy="52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6F8A-7824-2749-A4A4-574407E3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Sensitivity and specificity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5766-B6C8-4D4C-BE6A-FFD83A004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TW" dirty="0"/>
                  <a:t>These two terms are usually used in medical field</a:t>
                </a:r>
              </a:p>
              <a:p>
                <a:r>
                  <a:rPr lang="en-TW" dirty="0"/>
                  <a:t>If we define a positive case as “a person who has a disease”</a:t>
                </a:r>
              </a:p>
              <a:p>
                <a:pPr lvl="1"/>
                <a:r>
                  <a:rPr lang="en-TW" dirty="0"/>
                  <a:t>Sensitivity: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TW" dirty="0"/>
                  <a:t> (the same as recall)</a:t>
                </a:r>
              </a:p>
              <a:p>
                <a:pPr lvl="2"/>
                <a:r>
                  <a:rPr lang="en-TW" dirty="0"/>
                  <a:t>The percentage of sick people being tested as positive</a:t>
                </a:r>
              </a:p>
              <a:p>
                <a:pPr lvl="1"/>
                <a:r>
                  <a:rPr lang="en-TW" dirty="0"/>
                  <a:t>Specificity: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TW" dirty="0"/>
              </a:p>
              <a:p>
                <a:pPr lvl="2"/>
                <a:r>
                  <a:rPr lang="en-TW" dirty="0"/>
                  <a:t>The percentage of healthy people being tested as negative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5766-B6C8-4D4C-BE6A-FFD83A004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 t="-3353" b="-39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1757-4877-CE40-9B10-108BDE32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8116-41EE-1C43-BC0E-404CCF128EA3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10/6/20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75526-43AF-404E-AFB5-C029633A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52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10/6/20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1401321" y="7763069"/>
                <a:ext cx="9345828" cy="87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ensitivity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20+10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pecificity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30+40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21" y="7763069"/>
                <a:ext cx="9345828" cy="879215"/>
              </a:xfrm>
              <a:prstGeom prst="rect">
                <a:avLst/>
              </a:prstGeom>
              <a:blipFill>
                <a:blip r:embed="rId3"/>
                <a:stretch>
                  <a:fillRect l="-678" b="-1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009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positive rate (recall) vs false positive rate, as we vary the threshold of the “confidence”</a:t>
            </a:r>
          </a:p>
          <a:p>
            <a:r>
              <a:rPr lang="en-US" dirty="0"/>
              <a:t>I personally prefer ROC curve over PR-curve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23" y="4808777"/>
            <a:ext cx="4633259" cy="44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Precisions, recalls (TPRs), and FPRs of different thresholds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10113372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10113372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>
            <a:off x="2936499" y="2625192"/>
            <a:ext cx="848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0; TPR (recall): 0/4; FPR: 0/6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13049" y="3182042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1/1; TPR (recall): 1/4; FPR: 0/6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07186" y="3774065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8/10, </a:t>
            </a:r>
            <a:r>
              <a:rPr lang="en-US" sz="2800" dirty="0"/>
              <a:t>precision: 2/2; TPR (recall): 2/4; FPR: 0/6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18909" y="4366084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2/3; TPR (recall): 2/4; FPR: 1/6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0631" y="4940516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2/4; TPR (recall): 2/4; FPR: 2/6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42352" y="5514950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3/5; TPR (recall): 3/4; FPR: 2/6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4073" y="6106965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3/6; TPR (recall): 3/4; FPR: 3/6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8210" y="6681399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5/10, </a:t>
            </a:r>
            <a:r>
              <a:rPr lang="en-US" sz="2800" dirty="0"/>
              <a:t>precision: 3/7; TPR (recall): 3/4; FPR: 4/6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2347" y="7273416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4/8; TPR (recall): 4/4; FPR: 4/6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36485" y="7865434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5/10, </a:t>
            </a:r>
            <a:r>
              <a:rPr lang="en-US" sz="2800" dirty="0"/>
              <a:t>precision</a:t>
            </a:r>
            <a:r>
              <a:rPr lang="en-US" sz="2800"/>
              <a:t>: 4/9; </a:t>
            </a:r>
            <a:r>
              <a:rPr lang="en-US" sz="2800" dirty="0"/>
              <a:t>TPR (recall): 4/4; FPR</a:t>
            </a:r>
            <a:r>
              <a:rPr lang="en-US" sz="2800"/>
              <a:t>: 5/6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2948207" y="8422283"/>
            <a:ext cx="89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4/10, </a:t>
            </a:r>
            <a:r>
              <a:rPr lang="en-US" sz="2800" dirty="0"/>
              <a:t>precision: 4/10; TPR (recall): 4/4; FPR: 6/6</a:t>
            </a:r>
          </a:p>
        </p:txBody>
      </p:sp>
    </p:spTree>
    <p:extLst>
      <p:ext uri="{BB962C8B-B14F-4D97-AF65-F5344CB8AC3E}">
        <p14:creationId xmlns:p14="http://schemas.microsoft.com/office/powerpoint/2010/main" val="1354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91" y="2016196"/>
            <a:ext cx="8165563" cy="600376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ROC curve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183463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183463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5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799653"/>
              </p:ext>
            </p:extLst>
          </p:nvPr>
        </p:nvGraphicFramePr>
        <p:xfrm>
          <a:off x="3150229" y="1962225"/>
          <a:ext cx="1851264" cy="7021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FPR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0/4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𝐴𝑈𝐶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diagonal line represents the expected result of random guess, with probability </a:t>
            </a:r>
            <a:r>
              <a:rPr lang="en-US" i="1" dirty="0"/>
              <a:t>p</a:t>
            </a:r>
            <a:r>
              <a:rPr lang="en-US" dirty="0"/>
              <a:t> predicting positive and probability 1-</a:t>
            </a:r>
            <a:r>
              <a:rPr lang="en-US" i="1" dirty="0"/>
              <a:t>p</a:t>
            </a:r>
            <a:r>
              <a:rPr lang="en-US" dirty="0"/>
              <a:t> predicting negative</a:t>
            </a:r>
            <a:endParaRPr lang="en-US" i="1" dirty="0"/>
          </a:p>
          <a:p>
            <a:pPr lvl="1"/>
            <a:r>
              <a:rPr lang="en-US" dirty="0"/>
              <a:t>AUC = 0.5</a:t>
            </a:r>
          </a:p>
          <a:p>
            <a:r>
              <a:rPr lang="en-US" dirty="0"/>
              <a:t>Perfect condition</a:t>
            </a:r>
          </a:p>
          <a:p>
            <a:pPr lvl="1"/>
            <a:r>
              <a:rPr lang="en-US" dirty="0"/>
              <a:t>(0,0) </a:t>
            </a:r>
            <a:r>
              <a:rPr lang="en-US" dirty="0">
                <a:sym typeface="Wingdings"/>
              </a:rPr>
              <a:t> (0,1)  (1,1)</a:t>
            </a:r>
          </a:p>
          <a:p>
            <a:pPr lvl="1"/>
            <a:r>
              <a:rPr lang="en-US" dirty="0">
                <a:sym typeface="Wingdings"/>
              </a:rPr>
              <a:t>AUC = 1.0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9E65-BB0C-6D45-ACA6-F4BB1574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8922968" cy="1625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diagonal line represents random guess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998C8-BB2A-ED4E-B09E-CE1F73D42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instances,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them are truly positive,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them are negative</a:t>
                </a:r>
              </a:p>
              <a:p>
                <a:r>
                  <a:rPr lang="en-US" dirty="0"/>
                  <a:t>A predictor performs random guess,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predicting positive,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predicting negative</a:t>
                </a:r>
              </a:p>
              <a:p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prediction,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are predicted as positive on average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𝑘𝑝𝑝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𝑇𝑁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𝑇𝑃𝑅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𝑘𝑝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𝑘𝑝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998C8-BB2A-ED4E-B09E-CE1F73D42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0" t="-2756" b="-7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701EC-7CC5-2C4A-91C2-312DC426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6335A-7E51-5B4E-9F27-E82CA2E7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3EBA6-4079-864E-98B8-F239C15AF151}"/>
              </a:ext>
            </a:extLst>
          </p:cNvPr>
          <p:cNvSpPr txBox="1"/>
          <p:nvPr/>
        </p:nvSpPr>
        <p:spPr>
          <a:xfrm>
            <a:off x="10234409" y="761023"/>
            <a:ext cx="257634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800" dirty="0"/>
              <a:t>Note:</a:t>
            </a:r>
          </a:p>
          <a:p>
            <a:pPr algn="l"/>
            <a:r>
              <a:rPr lang="en-US" sz="2800" dirty="0"/>
              <a:t>TPR=TP/(TP+FN)</a:t>
            </a:r>
          </a:p>
          <a:p>
            <a:pPr algn="l"/>
            <a:r>
              <a:rPr lang="en-US" sz="2800" dirty="0"/>
              <a:t>FPR=FP/(FP+TN)</a:t>
            </a:r>
          </a:p>
        </p:txBody>
      </p:sp>
    </p:spTree>
    <p:extLst>
      <p:ext uri="{BB962C8B-B14F-4D97-AF65-F5344CB8AC3E}">
        <p14:creationId xmlns:p14="http://schemas.microsoft.com/office/powerpoint/2010/main" val="72543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 sigmoid function is a mathematical function having an "S" shaped curve (sigmoid curve)</a:t>
                </a:r>
              </a:p>
              <a:p>
                <a:pPr lvl="1"/>
                <a:r>
                  <a:rPr lang="en-US" dirty="0"/>
                  <a:t>Logistic function (the “classic” sigmoid function)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Hyperbolic tangent function (a.k.a. </a:t>
                </a:r>
                <a:r>
                  <a:rPr lang="en-US" dirty="0" err="1"/>
                  <a:t>tanh</a:t>
                </a:r>
                <a:r>
                  <a:rPr lang="en-US" dirty="0"/>
                  <a:t> function)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1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entropy loss of multiple-class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Cross entropy loss: 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r>
                  <a:rPr lang="is-IS" i="1" dirty="0"/>
                  <a:t>i</a:t>
                </a:r>
                <a:r>
                  <a:rPr lang="is-IS" dirty="0"/>
                  <a:t>: the index of the data instances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is-IS" i="1" dirty="0"/>
                  <a:t>k</a:t>
                </a:r>
                <a:r>
                  <a:rPr lang="is-IS" dirty="0"/>
                  <a:t>: the </a:t>
                </a:r>
                <a:r>
                  <a:rPr lang="is-IS" i="1" dirty="0"/>
                  <a:t>k</a:t>
                </a:r>
                <a:r>
                  <a:rPr lang="is-IS" dirty="0"/>
                  <a:t>’th class type</a:t>
                </a:r>
              </a:p>
              <a:p>
                <a:pPr>
                  <a:buFont typeface="Wingdings" charset="2"/>
                  <a:buChar char="Ø"/>
                </a:pPr>
                <a:r>
                  <a:rPr lang="is-IS" dirty="0"/>
                  <a:t>Example: 3 classes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s-IS" dirty="0"/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endParaRPr lang="is-I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472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2E77-01E9-984C-94ED-3AFB9845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3B243-A9C9-AF4E-8C15-ABDE4B682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classification: encode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0/1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−1/1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output of a logistic function is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Logistic regression: find the parameters to fit a logistic function</a:t>
                </a:r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-norm on parameters to prevent overfitting</a:t>
                </a:r>
              </a:p>
              <a:p>
                <a:r>
                  <a:rPr lang="en-US" dirty="0"/>
                  <a:t>Gradient ascent vs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3B243-A9C9-AF4E-8C15-ABDE4B682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 r="-2059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C3AA0-C994-BC49-98BD-716367C5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34A7-D99F-C140-A09D-9641D41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21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409F-4AD8-4E47-B61D-6A8D50BC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E25C-5718-4243-82FB-B39B99AE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Accuracy, precision, recall, TPR, FPR, etc.</a:t>
            </a:r>
          </a:p>
          <a:p>
            <a:r>
              <a:rPr lang="en-US" dirty="0"/>
              <a:t>ROC curve and area under ROC curve (AUROC)</a:t>
            </a:r>
          </a:p>
          <a:p>
            <a:r>
              <a:rPr lang="en-US" dirty="0"/>
              <a:t>Evaluating multi-class classification by cross-entropy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72DA1-F086-2243-9E91-6FEFC48F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B7E6F-9698-4042-8FEF-7605F602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7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9299-EA90-C043-B559-BAD3525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529E-5629-0D4E-BC5D-2FFDFE64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What is accuracy?</a:t>
            </a:r>
          </a:p>
          <a:p>
            <a:r>
              <a:rPr lang="en-TW" dirty="0"/>
              <a:t>What is precision?</a:t>
            </a:r>
          </a:p>
          <a:p>
            <a:r>
              <a:rPr lang="en-TW" dirty="0"/>
              <a:t>What is recall?</a:t>
            </a:r>
          </a:p>
          <a:p>
            <a:r>
              <a:rPr lang="en-TW" dirty="0"/>
              <a:t>What are advantages and disadvantages of ROC curve and AUROC?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E0A8D-C95C-4A4F-9C4E-045C4077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07B1F-5437-A944-8088-41EC271B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</a:t>
            </a:r>
            <a:r>
              <a:rPr lang="en-US" dirty="0" err="1"/>
              <a:t>tanh</a:t>
            </a:r>
            <a:r>
              <a:rPr lang="en-US" dirty="0"/>
              <a:t> function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Target value range: (0, 1)</a:t>
            </a:r>
          </a:p>
          <a:p>
            <a:pPr lvl="1"/>
            <a:r>
              <a:rPr lang="en-US" dirty="0"/>
              <a:t>Binary classification</a:t>
            </a:r>
          </a:p>
          <a:p>
            <a:pPr lvl="2"/>
            <a:r>
              <a:rPr lang="en-US" dirty="0"/>
              <a:t>Positive: denoted by 1</a:t>
            </a:r>
          </a:p>
          <a:p>
            <a:pPr lvl="2"/>
            <a:r>
              <a:rPr lang="en-US" dirty="0"/>
              <a:t>Negative: denoted by 0</a:t>
            </a:r>
          </a:p>
          <a:p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Target value range: (-1, 1)</a:t>
            </a:r>
          </a:p>
          <a:p>
            <a:pPr lvl="1"/>
            <a:r>
              <a:rPr lang="en-US" dirty="0"/>
              <a:t>Binary classification</a:t>
            </a:r>
          </a:p>
          <a:p>
            <a:pPr lvl="2"/>
            <a:r>
              <a:rPr lang="en-US" dirty="0"/>
              <a:t>Positive: denoted by 1</a:t>
            </a:r>
          </a:p>
          <a:p>
            <a:pPr lvl="2"/>
            <a:r>
              <a:rPr lang="en-US" dirty="0"/>
              <a:t>Negative: denoted by 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BC226-ECFD-044E-9332-092D065E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67" y="3539758"/>
            <a:ext cx="4738266" cy="35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linear regression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Line 5"/>
          <p:cNvSpPr>
            <a:spLocks noChangeShapeType="1"/>
          </p:cNvSpPr>
          <p:nvPr/>
        </p:nvSpPr>
        <p:spPr bwMode="auto">
          <a:xfrm>
            <a:off x="3573181" y="2674188"/>
            <a:ext cx="0" cy="154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3573181" y="4222000"/>
            <a:ext cx="297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1" name="AutoShape 15"/>
          <p:cNvSpPr>
            <a:spLocks noChangeArrowheads="1"/>
          </p:cNvSpPr>
          <p:nvPr/>
        </p:nvSpPr>
        <p:spPr bwMode="auto">
          <a:xfrm>
            <a:off x="3954181" y="3788613"/>
            <a:ext cx="128587" cy="128587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2" name="AutoShape 17"/>
          <p:cNvSpPr>
            <a:spLocks noChangeArrowheads="1"/>
          </p:cNvSpPr>
          <p:nvPr/>
        </p:nvSpPr>
        <p:spPr bwMode="auto">
          <a:xfrm>
            <a:off x="4792381" y="32425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3" name="AutoShape 18"/>
          <p:cNvSpPr>
            <a:spLocks noChangeArrowheads="1"/>
          </p:cNvSpPr>
          <p:nvPr/>
        </p:nvSpPr>
        <p:spPr bwMode="auto">
          <a:xfrm>
            <a:off x="4082768" y="3372688"/>
            <a:ext cx="128588" cy="128587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4" name="AutoShape 19"/>
          <p:cNvSpPr>
            <a:spLocks noChangeArrowheads="1"/>
          </p:cNvSpPr>
          <p:nvPr/>
        </p:nvSpPr>
        <p:spPr bwMode="auto">
          <a:xfrm>
            <a:off x="5249581" y="27853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5" name="AutoShape 20"/>
          <p:cNvSpPr>
            <a:spLocks noChangeArrowheads="1"/>
          </p:cNvSpPr>
          <p:nvPr/>
        </p:nvSpPr>
        <p:spPr bwMode="auto">
          <a:xfrm>
            <a:off x="4663793" y="3764800"/>
            <a:ext cx="128588" cy="128588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6" name="AutoShape 21"/>
          <p:cNvSpPr>
            <a:spLocks noChangeArrowheads="1"/>
          </p:cNvSpPr>
          <p:nvPr/>
        </p:nvSpPr>
        <p:spPr bwMode="auto">
          <a:xfrm>
            <a:off x="5097181" y="33949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7" name="AutoShape 22"/>
          <p:cNvSpPr>
            <a:spLocks noChangeArrowheads="1"/>
          </p:cNvSpPr>
          <p:nvPr/>
        </p:nvSpPr>
        <p:spPr bwMode="auto">
          <a:xfrm>
            <a:off x="5706781" y="31663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8" name="AutoShape 23"/>
          <p:cNvSpPr>
            <a:spLocks noChangeArrowheads="1"/>
          </p:cNvSpPr>
          <p:nvPr/>
        </p:nvSpPr>
        <p:spPr bwMode="auto">
          <a:xfrm>
            <a:off x="6011581" y="2656725"/>
            <a:ext cx="128587" cy="128588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79" name="Straight Connector 20"/>
          <p:cNvCxnSpPr>
            <a:cxnSpLocks noChangeShapeType="1"/>
          </p:cNvCxnSpPr>
          <p:nvPr/>
        </p:nvCxnSpPr>
        <p:spPr bwMode="auto">
          <a:xfrm flipV="1">
            <a:off x="3725581" y="2580525"/>
            <a:ext cx="2743200" cy="1524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sp>
        <p:nvSpPr>
          <p:cNvPr id="80" name="TextBox 15"/>
          <p:cNvSpPr txBox="1">
            <a:spLocks noChangeArrowheads="1"/>
          </p:cNvSpPr>
          <p:nvPr/>
        </p:nvSpPr>
        <p:spPr bwMode="auto">
          <a:xfrm>
            <a:off x="2049030" y="2737409"/>
            <a:ext cx="155363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>
                <a:latin typeface="Times New Roman" pitchFamily="18" charset="0"/>
                <a:ea typeface="MS PGothic" pitchFamily="34" charset="-128"/>
              </a:rPr>
              <a:t>y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dependent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variable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(output)</a:t>
            </a:r>
          </a:p>
        </p:txBody>
      </p:sp>
      <p:sp>
        <p:nvSpPr>
          <p:cNvPr id="81" name="TextBox 16"/>
          <p:cNvSpPr txBox="1">
            <a:spLocks noChangeArrowheads="1"/>
          </p:cNvSpPr>
          <p:nvPr/>
        </p:nvSpPr>
        <p:spPr bwMode="auto">
          <a:xfrm>
            <a:off x="3223931" y="4190250"/>
            <a:ext cx="37480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>
                <a:latin typeface="Times New Roman" pitchFamily="18" charset="0"/>
                <a:ea typeface="MS PGothic" pitchFamily="34" charset="-128"/>
              </a:rPr>
              <a:t>x – </a:t>
            </a: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independent variable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 bwMode="auto">
              <a:xfrm>
                <a:off x="7573680" y="2785313"/>
                <a:ext cx="3452907" cy="13849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2800" dirty="0"/>
                  <a:t>“</a:t>
                </a:r>
                <a:r>
                  <a:rPr lang="en-US" altLang="ja-JP" sz="2800" dirty="0"/>
                  <a:t>Predictor</a:t>
                </a:r>
                <a:r>
                  <a:rPr lang="ja-JP" altLang="en-US" sz="2800" dirty="0"/>
                  <a:t>”</a:t>
                </a:r>
                <a:r>
                  <a:rPr lang="en-US" altLang="ja-JP" sz="2800" dirty="0"/>
                  <a:t>:</a:t>
                </a:r>
              </a:p>
              <a:p>
                <a:pPr eaLnBrk="1" hangingPunct="1"/>
                <a:endParaRPr lang="en-US" altLang="en-US" sz="2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en-US" sz="2800" b="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3680" y="2785313"/>
                <a:ext cx="3452907" cy="1384995"/>
              </a:xfrm>
              <a:prstGeom prst="rect">
                <a:avLst/>
              </a:prstGeom>
              <a:blipFill rotWithShape="0">
                <a:blip r:embed="rId2"/>
                <a:stretch>
                  <a:fillRect t="-567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3"/>
              <p:cNvSpPr txBox="1">
                <a:spLocks noChangeArrowheads="1"/>
              </p:cNvSpPr>
              <p:nvPr/>
            </p:nvSpPr>
            <p:spPr>
              <a:xfrm>
                <a:off x="650240" y="5904284"/>
                <a:ext cx="11704320" cy="21145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87672" indent="-487672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45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6623" indent="-406394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9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25575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7580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3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7626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49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72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95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3600" dirty="0"/>
                  <a:t>Define the form of the function </a:t>
                </a:r>
                <a:r>
                  <a:rPr lang="en-US" altLang="en-US" sz="3600" i="1" dirty="0"/>
                  <a:t>f</a:t>
                </a:r>
                <a:r>
                  <a:rPr lang="en-US" altLang="en-US" sz="3600" dirty="0"/>
                  <a:t>(</a:t>
                </a:r>
                <a:r>
                  <a:rPr lang="en-US" altLang="en-US" sz="3600" i="1" dirty="0"/>
                  <a:t>x</a:t>
                </a:r>
                <a:r>
                  <a:rPr lang="en-US" altLang="en-US" sz="3600" dirty="0"/>
                  <a:t>) explicitly</a:t>
                </a:r>
              </a:p>
              <a:p>
                <a:pPr lvl="1"/>
                <a:r>
                  <a:rPr lang="en-US" altLang="en-US" sz="3200" dirty="0"/>
                  <a:t>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320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320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320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en-US" sz="3200" dirty="0"/>
                  <a:t> in this case</a:t>
                </a:r>
                <a:endParaRPr lang="en-US" altLang="en-US" sz="3600" dirty="0"/>
              </a:p>
              <a:p>
                <a:r>
                  <a:rPr lang="en-US" altLang="en-US" sz="3600" dirty="0"/>
                  <a:t>Find a good f(x) within that family</a:t>
                </a:r>
              </a:p>
              <a:p>
                <a:pPr lvl="1"/>
                <a:r>
                  <a:rPr lang="en-US" altLang="en-US" sz="3200" dirty="0"/>
                  <a:t>i.e. find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32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20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3200" i="1" smtClean="0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200" b="0" i="1" smtClean="0">
                        <a:latin typeface="Cambria Math" charset="0"/>
                      </a:rPr>
                      <m:t> ∀</m:t>
                    </m:r>
                    <m:r>
                      <a:rPr lang="en-US" altLang="en-US" sz="3200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3200" dirty="0"/>
              </a:p>
              <a:p>
                <a:pPr lvl="1"/>
                <a:r>
                  <a:rPr lang="en-US" altLang="en-US" sz="3200" dirty="0"/>
                  <a:t>Loss function: </a:t>
                </a:r>
                <a:r>
                  <a:rPr lang="en-US" altLang="en-US" sz="3200" b="1" dirty="0">
                    <a:solidFill>
                      <a:srgbClr val="FF0000"/>
                    </a:solidFill>
                  </a:rPr>
                  <a:t>sum-of-squares</a:t>
                </a:r>
                <a:endParaRPr lang="en-US" altLang="en-US" sz="3200" dirty="0"/>
              </a:p>
            </p:txBody>
          </p:sp>
        </mc:Choice>
        <mc:Fallback xmlns="">
          <p:sp>
            <p:nvSpPr>
              <p:cNvPr id="8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5904284"/>
                <a:ext cx="11704320" cy="2114548"/>
              </a:xfrm>
              <a:prstGeom prst="rect">
                <a:avLst/>
              </a:prstGeom>
              <a:blipFill rotWithShape="0">
                <a:blip r:embed="rId3"/>
                <a:stretch>
                  <a:fillRect l="-1458" t="-4624" b="-5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6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/>
      <p:bldP spid="81" grpId="0"/>
      <p:bldP spid="82" grpId="0" animBg="1"/>
      <p:bldP spid="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972967" y="1284120"/>
            <a:ext cx="5625353" cy="3876539"/>
            <a:chOff x="650240" y="1714417"/>
            <a:chExt cx="5625353" cy="387653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" y="1714417"/>
              <a:ext cx="5625353" cy="387653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613647" y="2469146"/>
              <a:ext cx="2071046" cy="776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5680603"/>
                <a:ext cx="11704320" cy="3121810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3600" dirty="0"/>
                  <a:t>Define form of function </a:t>
                </a:r>
                <a:r>
                  <a:rPr lang="en-US" altLang="en-US" sz="3600" i="1" dirty="0"/>
                  <a:t>f</a:t>
                </a:r>
                <a:r>
                  <a:rPr lang="en-US" altLang="en-US" sz="3600" dirty="0"/>
                  <a:t>(</a:t>
                </a:r>
                <a:r>
                  <a:rPr lang="en-US" altLang="en-US" sz="3600" i="1" dirty="0"/>
                  <a:t>x</a:t>
                </a:r>
                <a:r>
                  <a:rPr lang="en-US" altLang="en-US" sz="3600" dirty="0"/>
                  <a:t>) explicitly</a:t>
                </a:r>
              </a:p>
              <a:p>
                <a:pPr lvl="1"/>
                <a:r>
                  <a:rPr lang="en-US" altLang="en-US" sz="3200" dirty="0"/>
                  <a:t>i.e.,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200" b="0" i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 b="0" i="0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 b="0" i="0" smtClean="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2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en-US" sz="32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 b="0" i="0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 b="0" i="0" smtClean="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2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en-US" sz="32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3200" b="1" i="0" smtClean="0">
                                <a:latin typeface="Cambria Math" charset="0"/>
                              </a:rPr>
                              <m:t>𝐱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en-US" sz="3200" dirty="0"/>
                  <a:t>  in this case</a:t>
                </a:r>
                <a:endParaRPr lang="en-US" altLang="en-US" sz="3600" dirty="0"/>
              </a:p>
              <a:p>
                <a:r>
                  <a:rPr lang="en-US" altLang="en-US" sz="3600" dirty="0"/>
                  <a:t>Find a good f(x) within that family</a:t>
                </a:r>
              </a:p>
              <a:p>
                <a:pPr lvl="1"/>
                <a:r>
                  <a:rPr lang="en-US" altLang="en-US" sz="3200" dirty="0"/>
                  <a:t>i.e. find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32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3200" i="1">
                        <a:solidFill>
                          <a:srgbClr val="FF0000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∀</m:t>
                    </m:r>
                    <m:r>
                      <a:rPr lang="en-US" alt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3200" dirty="0"/>
              </a:p>
              <a:p>
                <a:pPr lvl="1"/>
                <a:r>
                  <a:rPr lang="en-US" altLang="en-US" sz="3200" dirty="0"/>
                  <a:t>Loss function: </a:t>
                </a:r>
                <a:r>
                  <a:rPr lang="en-US" altLang="en-US" sz="3200" b="1" dirty="0">
                    <a:solidFill>
                      <a:srgbClr val="FF0000"/>
                    </a:solidFill>
                  </a:rPr>
                  <a:t>cross entropy loss </a:t>
                </a:r>
                <a:r>
                  <a:rPr lang="en-US" altLang="en-US" sz="3200" dirty="0"/>
                  <a:t>(</a:t>
                </a:r>
                <a:r>
                  <a:rPr lang="en-US" altLang="en-US" sz="2631" dirty="0"/>
                  <a:t>will explain later)</a:t>
                </a:r>
              </a:p>
              <a:p>
                <a:endParaRPr lang="en-US" altLang="en-US" sz="3769" b="1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5680603"/>
                <a:ext cx="11704320" cy="3121810"/>
              </a:xfrm>
              <a:blipFill rotWithShape="0">
                <a:blip r:embed="rId3"/>
                <a:stretch>
                  <a:fillRect l="-1458" t="-3125" b="-1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 bwMode="auto">
              <a:xfrm>
                <a:off x="7942731" y="1913271"/>
                <a:ext cx="3639671" cy="17790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2800" dirty="0"/>
                  <a:t>“</a:t>
                </a:r>
                <a:r>
                  <a:rPr lang="en-US" altLang="ja-JP" sz="2800" dirty="0"/>
                  <a:t>Predictor</a:t>
                </a:r>
                <a:r>
                  <a:rPr lang="ja-JP" altLang="en-US" sz="2800" dirty="0"/>
                  <a:t>”</a:t>
                </a:r>
                <a:r>
                  <a:rPr lang="en-US" altLang="ja-JP" sz="2800" dirty="0"/>
                  <a:t>:</a:t>
                </a:r>
              </a:p>
              <a:p>
                <a:pPr eaLnBrk="1" hangingPunct="1"/>
                <a:endParaRPr lang="en-US" altLang="en-US" sz="2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 smtClean="0">
                                      <a:latin typeface="Cambria Math" charset="0"/>
                                    </a:rPr>
                                    <m:t>−(</m:t>
                                  </m:r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800" b="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sz="28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2731" y="1913271"/>
                <a:ext cx="3639671" cy="1779013"/>
              </a:xfrm>
              <a:prstGeom prst="rect">
                <a:avLst/>
              </a:prstGeom>
              <a:blipFill rotWithShape="0">
                <a:blip r:embed="rId4"/>
                <a:stretch>
                  <a:fillRect t="-4422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60948" y="3898020"/>
                <a:ext cx="439241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800" i="1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en-US" sz="2800" dirty="0"/>
                  <a:t> can be interpreted as the probability of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=1 given the feature vector </a:t>
                </a:r>
                <a:r>
                  <a:rPr lang="en-US" altLang="en-US" sz="2800" b="1" dirty="0"/>
                  <a:t>x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948" y="3898020"/>
                <a:ext cx="4392411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917" t="-3947" r="-3056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66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6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using sum of square loss?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39" y="2275841"/>
            <a:ext cx="7094769" cy="72835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 it reasonable to use:</a:t>
            </a:r>
          </a:p>
          <a:p>
            <a:pPr lvl="1"/>
            <a:r>
              <a:rPr lang="en-US" dirty="0"/>
              <a:t>logistic regression as the model,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sum-of-square as the loss function</a:t>
            </a:r>
            <a:r>
              <a:rPr lang="en-US" dirty="0"/>
              <a:t>?</a:t>
            </a:r>
          </a:p>
          <a:p>
            <a:r>
              <a:rPr lang="en-US" dirty="0"/>
              <a:t>Conceptually, using sum-of-squares loss </a:t>
            </a:r>
            <a:r>
              <a:rPr lang="en-US" dirty="0" err="1"/>
              <a:t>mighte</a:t>
            </a:r>
            <a:r>
              <a:rPr lang="en-US" dirty="0"/>
              <a:t> be reasonable</a:t>
            </a:r>
          </a:p>
          <a:p>
            <a:r>
              <a:rPr lang="en-US" dirty="0"/>
              <a:t>However, using cross-entropy-loss is more efficient computationally</a:t>
            </a:r>
          </a:p>
          <a:p>
            <a:r>
              <a:rPr lang="en-US" dirty="0"/>
              <a:t>When the current value is far from the optimal, the derivative of sum-of-square loss is very small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0801" y="6633889"/>
            <a:ext cx="2597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(Adapted from </a:t>
            </a:r>
            <a:br>
              <a:rPr lang="en-US" sz="2400" dirty="0"/>
            </a:br>
            <a:r>
              <a:rPr lang="en-US" sz="2400" dirty="0" err="1"/>
              <a:t>Glorot</a:t>
            </a:r>
            <a:r>
              <a:rPr lang="en-US" sz="2400" dirty="0"/>
              <a:t> and </a:t>
            </a:r>
            <a:r>
              <a:rPr lang="en-US" sz="2400" dirty="0" err="1"/>
              <a:t>Bengio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AISTATS 2010)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745008" y="2241181"/>
            <a:ext cx="4953243" cy="3949797"/>
            <a:chOff x="7745008" y="2241181"/>
            <a:chExt cx="4953243" cy="39497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008" y="2275841"/>
              <a:ext cx="4953243" cy="38040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681015" y="2241181"/>
              <a:ext cx="3597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entropy loss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79645" y="4939547"/>
              <a:ext cx="3725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Sum-of-</a:t>
              </a:r>
              <a:r>
                <a:rPr lang="en-US" dirty="0" err="1">
                  <a:solidFill>
                    <a:srgbClr val="FF0000"/>
                  </a:solidFill>
                </a:rPr>
                <a:t>squres</a:t>
              </a:r>
              <a:r>
                <a:rPr lang="en-US" dirty="0">
                  <a:solidFill>
                    <a:srgbClr val="FF0000"/>
                  </a:solidFill>
                </a:rPr>
                <a:t>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008644" y="5667758"/>
                  <a:ext cx="62292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644" y="5667758"/>
                  <a:ext cx="62292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527725" y="5667758"/>
                  <a:ext cx="62292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7725" y="5667758"/>
                  <a:ext cx="622926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4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2712</Words>
  <Application>Microsoft Macintosh PowerPoint</Application>
  <PresentationFormat>Custom</PresentationFormat>
  <Paragraphs>527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Courier</vt:lpstr>
      <vt:lpstr>Courier New</vt:lpstr>
      <vt:lpstr>Helvetica Neue</vt:lpstr>
      <vt:lpstr>Times New Roman</vt:lpstr>
      <vt:lpstr>Wingdings</vt:lpstr>
      <vt:lpstr>1_Office Theme</vt:lpstr>
      <vt:lpstr>Logistic regression</vt:lpstr>
      <vt:lpstr>Classification by linear regression?</vt:lpstr>
      <vt:lpstr>Linear regression is highly affected by the extreme values</vt:lpstr>
      <vt:lpstr>Fitting an S-shaped function (instead of linear function)</vt:lpstr>
      <vt:lpstr>Sigmoid function</vt:lpstr>
      <vt:lpstr>Logistic vs tanh function</vt:lpstr>
      <vt:lpstr>Review: linear regression</vt:lpstr>
      <vt:lpstr>Logistic regression</vt:lpstr>
      <vt:lpstr>Why not using sum of square loss?</vt:lpstr>
      <vt:lpstr>Probability and likelihood</vt:lpstr>
      <vt:lpstr>Likelihood and log likelihood</vt:lpstr>
      <vt:lpstr>Why use log-likelihood?</vt:lpstr>
      <vt:lpstr>How to find θ?</vt:lpstr>
      <vt:lpstr>Gradient ascent</vt:lpstr>
      <vt:lpstr>Derivative of a logistic function</vt:lpstr>
      <vt:lpstr>Derivative of the log-likelihood function ℓ(θ)</vt:lpstr>
      <vt:lpstr>Using gradient ascend to find θ</vt:lpstr>
      <vt:lpstr>Cross entropy and log-likelihood of classification problem</vt:lpstr>
      <vt:lpstr>Cross entropy loss</vt:lpstr>
      <vt:lpstr>Regularization to avoid overfitting</vt:lpstr>
      <vt:lpstr>Derivative of ℓ(θ)</vt:lpstr>
      <vt:lpstr>Concept drift</vt:lpstr>
      <vt:lpstr>Gradient descent/stochastic gradient descent/mini-batch gradient descent</vt:lpstr>
      <vt:lpstr>Stochastic gradient descent for online learning</vt:lpstr>
      <vt:lpstr>Quiz</vt:lpstr>
      <vt:lpstr>Classification metrics</vt:lpstr>
      <vt:lpstr>Classification metrics</vt:lpstr>
      <vt:lpstr>Accuracy</vt:lpstr>
      <vt:lpstr>Confusion matrix</vt:lpstr>
      <vt:lpstr>Example</vt:lpstr>
      <vt:lpstr>Precision</vt:lpstr>
      <vt:lpstr>Example</vt:lpstr>
      <vt:lpstr>Recall</vt:lpstr>
      <vt:lpstr>Example</vt:lpstr>
      <vt:lpstr>Precision and recall tradeoff</vt:lpstr>
      <vt:lpstr>F1-score</vt:lpstr>
      <vt:lpstr>Why harmonic mean? – a numerical explanation</vt:lpstr>
      <vt:lpstr>Why harmonic mean? – a numerical explanation (cont’)</vt:lpstr>
      <vt:lpstr>Why harmonic mean? – a theoretical explanation</vt:lpstr>
      <vt:lpstr>Why harmonic mean? – a theoretical explanation (cont’)</vt:lpstr>
      <vt:lpstr>Why harmonic mean? – a theoretical explanation (cont’)</vt:lpstr>
      <vt:lpstr>Precision and recall curve</vt:lpstr>
      <vt:lpstr>Sensitivity and specificity</vt:lpstr>
      <vt:lpstr>Example</vt:lpstr>
      <vt:lpstr>ROC curve</vt:lpstr>
      <vt:lpstr>Precisions, recalls (TPRs), and FPRs of different thresholds</vt:lpstr>
      <vt:lpstr>Plotting the ROC curve</vt:lpstr>
      <vt:lpstr>Properties of the ROC curve</vt:lpstr>
      <vt:lpstr>Why diagonal line represents random guess</vt:lpstr>
      <vt:lpstr>Cross entropy loss of multiple-class classification</vt:lpstr>
      <vt:lpstr>Summary (1/2)</vt:lpstr>
      <vt:lpstr>Summary (2/2)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陳弘軒 (hhchen)</cp:lastModifiedBy>
  <cp:revision>251</cp:revision>
  <dcterms:modified xsi:type="dcterms:W3CDTF">2020-10-05T16:03:14Z</dcterms:modified>
</cp:coreProperties>
</file>